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8"/>
  </p:notesMasterIdLst>
  <p:sldIdLst>
    <p:sldId id="314" r:id="rId5"/>
    <p:sldId id="319" r:id="rId6"/>
    <p:sldId id="410" r:id="rId7"/>
    <p:sldId id="317" r:id="rId8"/>
    <p:sldId id="494" r:id="rId9"/>
    <p:sldId id="428" r:id="rId10"/>
    <p:sldId id="316" r:id="rId11"/>
    <p:sldId id="437" r:id="rId12"/>
    <p:sldId id="420" r:id="rId13"/>
    <p:sldId id="320" r:id="rId14"/>
    <p:sldId id="348" r:id="rId15"/>
    <p:sldId id="495" r:id="rId16"/>
    <p:sldId id="373" r:id="rId17"/>
    <p:sldId id="456" r:id="rId18"/>
    <p:sldId id="418" r:id="rId19"/>
    <p:sldId id="457" r:id="rId20"/>
    <p:sldId id="496" r:id="rId21"/>
    <p:sldId id="421" r:id="rId22"/>
    <p:sldId id="498" r:id="rId23"/>
    <p:sldId id="500" r:id="rId24"/>
    <p:sldId id="417" r:id="rId25"/>
    <p:sldId id="503" r:id="rId26"/>
    <p:sldId id="422" r:id="rId27"/>
    <p:sldId id="423" r:id="rId28"/>
    <p:sldId id="519" r:id="rId29"/>
    <p:sldId id="521" r:id="rId30"/>
    <p:sldId id="522" r:id="rId31"/>
    <p:sldId id="520" r:id="rId32"/>
    <p:sldId id="518" r:id="rId33"/>
    <p:sldId id="523" r:id="rId34"/>
    <p:sldId id="345" r:id="rId35"/>
    <p:sldId id="524" r:id="rId36"/>
    <p:sldId id="341" r:id="rId37"/>
    <p:sldId id="525" r:id="rId38"/>
    <p:sldId id="409" r:id="rId39"/>
    <p:sldId id="526" r:id="rId40"/>
    <p:sldId id="399" r:id="rId41"/>
    <p:sldId id="400" r:id="rId42"/>
    <p:sldId id="401" r:id="rId43"/>
    <p:sldId id="504" r:id="rId44"/>
    <p:sldId id="506" r:id="rId45"/>
    <p:sldId id="509" r:id="rId46"/>
    <p:sldId id="510" r:id="rId47"/>
    <p:sldId id="517" r:id="rId48"/>
    <p:sldId id="464" r:id="rId49"/>
    <p:sldId id="528" r:id="rId50"/>
    <p:sldId id="529" r:id="rId51"/>
    <p:sldId id="530" r:id="rId52"/>
    <p:sldId id="537" r:id="rId53"/>
    <p:sldId id="471" r:id="rId54"/>
    <p:sldId id="474" r:id="rId55"/>
    <p:sldId id="532" r:id="rId56"/>
    <p:sldId id="533" r:id="rId57"/>
    <p:sldId id="476" r:id="rId58"/>
    <p:sldId id="487" r:id="rId59"/>
    <p:sldId id="488" r:id="rId60"/>
    <p:sldId id="479" r:id="rId61"/>
    <p:sldId id="534" r:id="rId62"/>
    <p:sldId id="536" r:id="rId63"/>
    <p:sldId id="515" r:id="rId64"/>
    <p:sldId id="514" r:id="rId65"/>
    <p:sldId id="516" r:id="rId66"/>
    <p:sldId id="527" r:id="rId6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94"/>
            <p14:sldId id="428"/>
            <p14:sldId id="316"/>
            <p14:sldId id="437"/>
            <p14:sldId id="420"/>
            <p14:sldId id="320"/>
            <p14:sldId id="348"/>
            <p14:sldId id="495"/>
            <p14:sldId id="373"/>
            <p14:sldId id="456"/>
            <p14:sldId id="418"/>
            <p14:sldId id="457"/>
          </p14:sldIdLst>
        </p14:section>
        <p14:section name="Data" id="{5C431F36-3D7F-4BFB-A2C6-90614511EFFF}">
          <p14:sldIdLst>
            <p14:sldId id="496"/>
            <p14:sldId id="421"/>
            <p14:sldId id="498"/>
            <p14:sldId id="500"/>
            <p14:sldId id="417"/>
            <p14:sldId id="503"/>
            <p14:sldId id="422"/>
            <p14:sldId id="423"/>
            <p14:sldId id="519"/>
            <p14:sldId id="521"/>
            <p14:sldId id="522"/>
            <p14:sldId id="520"/>
            <p14:sldId id="518"/>
            <p14:sldId id="523"/>
            <p14:sldId id="345"/>
            <p14:sldId id="524"/>
            <p14:sldId id="341"/>
            <p14:sldId id="525"/>
            <p14:sldId id="409"/>
            <p14:sldId id="526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504"/>
            <p14:sldId id="506"/>
            <p14:sldId id="509"/>
            <p14:sldId id="510"/>
            <p14:sldId id="517"/>
            <p14:sldId id="464"/>
            <p14:sldId id="528"/>
            <p14:sldId id="529"/>
            <p14:sldId id="530"/>
            <p14:sldId id="537"/>
            <p14:sldId id="471"/>
            <p14:sldId id="474"/>
            <p14:sldId id="532"/>
            <p14:sldId id="533"/>
            <p14:sldId id="476"/>
            <p14:sldId id="487"/>
            <p14:sldId id="488"/>
            <p14:sldId id="479"/>
            <p14:sldId id="534"/>
            <p14:sldId id="536"/>
          </p14:sldIdLst>
        </p14:section>
        <p14:section name="Extra" id="{56AF185C-D41C-4D60-84C7-E325B90F5196}">
          <p14:sldIdLst>
            <p14:sldId id="515"/>
            <p14:sldId id="514"/>
            <p14:sldId id="51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89" d="100"/>
          <a:sy n="89" d="100"/>
        </p:scale>
        <p:origin x="1080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192.168.0.200\job\H2017-03D%20&#27427;&#35438;&#24314;&#35373;&#20013;&#21644;&#31119;&#31077;&#27573;14FB3\21_ETABS\2017-0321\01_2%20&#21488;&#21271;&#30406;&#22320;&#22320;&#38663;&#21147;&#35336;&#31639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6710968453784038E-2"/>
          <c:y val="5.1400554097404488E-2"/>
          <c:w val="0.8744935386261431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Spectrum!$B$64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Spectrum!$A$65:$A$104</c:f>
              <c:numCache>
                <c:formatCode>0.00_ </c:formatCode>
                <c:ptCount val="40"/>
                <c:pt idx="0">
                  <c:v>0</c:v>
                </c:pt>
                <c:pt idx="1">
                  <c:v>0.26</c:v>
                </c:pt>
                <c:pt idx="2">
                  <c:v>1.3</c:v>
                </c:pt>
                <c:pt idx="3">
                  <c:v>1.4000000000000001</c:v>
                </c:pt>
                <c:pt idx="4">
                  <c:v>1.5000000000000002</c:v>
                </c:pt>
                <c:pt idx="5">
                  <c:v>1.6000000000000003</c:v>
                </c:pt>
                <c:pt idx="6">
                  <c:v>1.7000000000000004</c:v>
                </c:pt>
                <c:pt idx="7">
                  <c:v>1.8000000000000005</c:v>
                </c:pt>
                <c:pt idx="8">
                  <c:v>1.9000000000000006</c:v>
                </c:pt>
                <c:pt idx="9">
                  <c:v>2.0000000000000004</c:v>
                </c:pt>
                <c:pt idx="10">
                  <c:v>2.1000000000000005</c:v>
                </c:pt>
                <c:pt idx="11">
                  <c:v>2.2000000000000006</c:v>
                </c:pt>
                <c:pt idx="12">
                  <c:v>2.3000000000000007</c:v>
                </c:pt>
                <c:pt idx="13">
                  <c:v>2.4000000000000008</c:v>
                </c:pt>
                <c:pt idx="14">
                  <c:v>2.5000000000000009</c:v>
                </c:pt>
                <c:pt idx="15">
                  <c:v>2.600000000000001</c:v>
                </c:pt>
                <c:pt idx="16">
                  <c:v>2.7000000000000011</c:v>
                </c:pt>
                <c:pt idx="17">
                  <c:v>2.8000000000000012</c:v>
                </c:pt>
                <c:pt idx="18">
                  <c:v>2.9000000000000012</c:v>
                </c:pt>
                <c:pt idx="19">
                  <c:v>3.0000000000000013</c:v>
                </c:pt>
                <c:pt idx="20">
                  <c:v>3.1000000000000014</c:v>
                </c:pt>
                <c:pt idx="21">
                  <c:v>3.2000000000000015</c:v>
                </c:pt>
                <c:pt idx="22">
                  <c:v>3.3000000000000016</c:v>
                </c:pt>
                <c:pt idx="23">
                  <c:v>3.4000000000000017</c:v>
                </c:pt>
                <c:pt idx="24">
                  <c:v>3.5000000000000018</c:v>
                </c:pt>
                <c:pt idx="25">
                  <c:v>3.6000000000000019</c:v>
                </c:pt>
                <c:pt idx="26">
                  <c:v>3.700000000000002</c:v>
                </c:pt>
                <c:pt idx="27">
                  <c:v>3.800000000000002</c:v>
                </c:pt>
                <c:pt idx="28">
                  <c:v>3.9000000000000021</c:v>
                </c:pt>
                <c:pt idx="29">
                  <c:v>4.0000000000000018</c:v>
                </c:pt>
                <c:pt idx="30">
                  <c:v>4.1000000000000014</c:v>
                </c:pt>
                <c:pt idx="31">
                  <c:v>4.2000000000000011</c:v>
                </c:pt>
                <c:pt idx="32">
                  <c:v>4.3000000000000007</c:v>
                </c:pt>
                <c:pt idx="33">
                  <c:v>4.4000000000000004</c:v>
                </c:pt>
                <c:pt idx="34">
                  <c:v>4.5</c:v>
                </c:pt>
                <c:pt idx="35">
                  <c:v>4.5999999999999996</c:v>
                </c:pt>
                <c:pt idx="36">
                  <c:v>4.6999999999999993</c:v>
                </c:pt>
                <c:pt idx="37">
                  <c:v>4.7999999999999989</c:v>
                </c:pt>
                <c:pt idx="38">
                  <c:v>4.8999999999999986</c:v>
                </c:pt>
                <c:pt idx="39">
                  <c:v>4.9999999999999982</c:v>
                </c:pt>
              </c:numCache>
            </c:numRef>
          </c:xVal>
          <c:yVal>
            <c:numRef>
              <c:f>Spectrum!$B$65:$B$104</c:f>
              <c:numCache>
                <c:formatCode>0.000_ </c:formatCode>
                <c:ptCount val="40"/>
                <c:pt idx="0">
                  <c:v>0.24</c:v>
                </c:pt>
                <c:pt idx="1">
                  <c:v>0.6</c:v>
                </c:pt>
                <c:pt idx="2">
                  <c:v>0.6</c:v>
                </c:pt>
                <c:pt idx="3">
                  <c:v>0.55714285714285716</c:v>
                </c:pt>
                <c:pt idx="4">
                  <c:v>0.51999999999999991</c:v>
                </c:pt>
                <c:pt idx="5">
                  <c:v>0.48749999999999993</c:v>
                </c:pt>
                <c:pt idx="6">
                  <c:v>0.45882352941176463</c:v>
                </c:pt>
                <c:pt idx="7">
                  <c:v>0.43333333333333324</c:v>
                </c:pt>
                <c:pt idx="8">
                  <c:v>0.41052631578947357</c:v>
                </c:pt>
                <c:pt idx="9">
                  <c:v>0.3899999999999999</c:v>
                </c:pt>
                <c:pt idx="10">
                  <c:v>0.37142857142857133</c:v>
                </c:pt>
                <c:pt idx="11">
                  <c:v>0.35454545454545444</c:v>
                </c:pt>
                <c:pt idx="12">
                  <c:v>0.33913043478260863</c:v>
                </c:pt>
                <c:pt idx="13">
                  <c:v>0.3249999999999999</c:v>
                </c:pt>
                <c:pt idx="14">
                  <c:v>0.31199999999999989</c:v>
                </c:pt>
                <c:pt idx="15">
                  <c:v>0.29999999999999988</c:v>
                </c:pt>
                <c:pt idx="16">
                  <c:v>0.28888888888888881</c:v>
                </c:pt>
                <c:pt idx="17">
                  <c:v>0.27857142857142847</c:v>
                </c:pt>
                <c:pt idx="18">
                  <c:v>0.26896551724137918</c:v>
                </c:pt>
                <c:pt idx="19">
                  <c:v>0.2599999999999999</c:v>
                </c:pt>
                <c:pt idx="20">
                  <c:v>0.25161290322580637</c:v>
                </c:pt>
                <c:pt idx="21">
                  <c:v>0.24374999999999988</c:v>
                </c:pt>
                <c:pt idx="22">
                  <c:v>0.24</c:v>
                </c:pt>
                <c:pt idx="23">
                  <c:v>0.24</c:v>
                </c:pt>
                <c:pt idx="24">
                  <c:v>0.24</c:v>
                </c:pt>
                <c:pt idx="25">
                  <c:v>0.24</c:v>
                </c:pt>
                <c:pt idx="26">
                  <c:v>0.24</c:v>
                </c:pt>
                <c:pt idx="27">
                  <c:v>0.24</c:v>
                </c:pt>
                <c:pt idx="28">
                  <c:v>0.24</c:v>
                </c:pt>
                <c:pt idx="29">
                  <c:v>0.24</c:v>
                </c:pt>
                <c:pt idx="30">
                  <c:v>0.24</c:v>
                </c:pt>
                <c:pt idx="31">
                  <c:v>0.24</c:v>
                </c:pt>
                <c:pt idx="32">
                  <c:v>0.24</c:v>
                </c:pt>
                <c:pt idx="33">
                  <c:v>0.24</c:v>
                </c:pt>
                <c:pt idx="34">
                  <c:v>0.24</c:v>
                </c:pt>
                <c:pt idx="35">
                  <c:v>0.24</c:v>
                </c:pt>
                <c:pt idx="36">
                  <c:v>0.24</c:v>
                </c:pt>
                <c:pt idx="37">
                  <c:v>0.24</c:v>
                </c:pt>
                <c:pt idx="38">
                  <c:v>0.24</c:v>
                </c:pt>
                <c:pt idx="39">
                  <c:v>0.24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A1-4D98-9590-D4807D5E959D}"/>
            </c:ext>
          </c:extLst>
        </c:ser>
        <c:ser>
          <c:idx val="1"/>
          <c:order val="1"/>
          <c:tx>
            <c:strRef>
              <c:f>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Spectrum!$M$45:$M$46</c:f>
              <c:numCache>
                <c:formatCode>General</c:formatCode>
                <c:ptCount val="2"/>
                <c:pt idx="0">
                  <c:v>1.8320000000000001</c:v>
                </c:pt>
                <c:pt idx="1">
                  <c:v>1.8320000000000001</c:v>
                </c:pt>
              </c:numCache>
            </c:numRef>
          </c:xVal>
          <c:yVal>
            <c:numRef>
              <c:f>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0.42576419213973798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8A1-4D98-9590-D4807D5E959D}"/>
            </c:ext>
          </c:extLst>
        </c:ser>
        <c:ser>
          <c:idx val="2"/>
          <c:order val="2"/>
          <c:tx>
            <c:strRef>
              <c:f>Spectrum!$O$44</c:f>
              <c:strCache>
                <c:ptCount val="1"/>
                <c:pt idx="0">
                  <c:v>Ty</c:v>
                </c:pt>
              </c:strCache>
            </c:strRef>
          </c:tx>
          <c:spPr>
            <a:ln cmpd="sng">
              <a:prstDash val="sysDot"/>
            </a:ln>
          </c:spPr>
          <c:marker>
            <c:symbol val="none"/>
          </c:marker>
          <c:xVal>
            <c:numRef>
              <c:f>Spectrum!$O$45:$O$46</c:f>
              <c:numCache>
                <c:formatCode>General</c:formatCode>
                <c:ptCount val="2"/>
                <c:pt idx="0">
                  <c:v>1.913</c:v>
                </c:pt>
                <c:pt idx="1">
                  <c:v>1.913</c:v>
                </c:pt>
              </c:numCache>
            </c:numRef>
          </c:xVal>
          <c:yVal>
            <c:numRef>
              <c:f>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0.40773653946680605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8A1-4D98-9590-D4807D5E959D}"/>
            </c:ext>
          </c:extLst>
        </c:ser>
        <c:ser>
          <c:idx val="3"/>
          <c:order val="3"/>
          <c:tx>
            <c:strRef>
              <c:f>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Spectrum!$Q$45:$Q$46</c:f>
              <c:numCache>
                <c:formatCode>General</c:formatCode>
                <c:ptCount val="2"/>
                <c:pt idx="0">
                  <c:v>1.7759522724998777</c:v>
                </c:pt>
                <c:pt idx="1">
                  <c:v>1.7759522724998777</c:v>
                </c:pt>
              </c:numCache>
            </c:numRef>
          </c:xVal>
          <c:yVal>
            <c:numRef>
              <c:f>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0.43920099209763741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8A1-4D98-9590-D4807D5E9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6142208"/>
        <c:axId val="1"/>
      </c:scatterChart>
      <c:valAx>
        <c:axId val="606142208"/>
        <c:scaling>
          <c:orientation val="minMax"/>
          <c:max val="5"/>
        </c:scaling>
        <c:delete val="0"/>
        <c:axPos val="b"/>
        <c:majorGridlines/>
        <c:numFmt formatCode="0.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/>
        <c:numFmt formatCode="0.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defRPr>
            </a:pPr>
            <a:endParaRPr lang="zh-TW"/>
          </a:p>
        </c:txPr>
        <c:crossAx val="606142208"/>
        <c:crosses val="autoZero"/>
        <c:crossBetween val="midCat"/>
      </c:valAx>
      <c:spPr>
        <a:ln w="1905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75477707006369432"/>
          <c:y val="5.2083333333333336E-2"/>
          <c:w val="0.20382165605095548"/>
          <c:h val="0.43055555555555558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新細明體"/>
              <a:ea typeface="新細明體"/>
              <a:cs typeface="新細明體"/>
            </a:defRPr>
          </a:pPr>
          <a:endParaRPr lang="zh-TW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243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22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728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715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420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768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6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altLang="zh-TW" dirty="0"/>
              <a:t>1228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4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23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8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5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image" Target="../media/image102.emf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100.wmf"/><Relationship Id="rId4" Type="http://schemas.openxmlformats.org/officeDocument/2006/relationships/image" Target="../media/image103.emf"/><Relationship Id="rId9" Type="http://schemas.openxmlformats.org/officeDocument/2006/relationships/oleObject" Target="../embeddings/oleObject2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30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10.emf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109.wmf"/><Relationship Id="rId4" Type="http://schemas.openxmlformats.org/officeDocument/2006/relationships/image" Target="../media/image111.emf"/><Relationship Id="rId9" Type="http://schemas.openxmlformats.org/officeDocument/2006/relationships/oleObject" Target="../embeddings/oleObject34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115.emf"/><Relationship Id="rId4" Type="http://schemas.openxmlformats.org/officeDocument/2006/relationships/image" Target="../media/image112.wmf"/><Relationship Id="rId9" Type="http://schemas.openxmlformats.org/officeDocument/2006/relationships/image" Target="../media/image11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6" y="4645636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534273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梁撓曲鋼筋配置示意圖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5134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14935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202019" y="1990630"/>
            <a:ext cx="5893966" cy="3900444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363211"/>
              </p:ext>
            </p:extLst>
          </p:nvPr>
        </p:nvGraphicFramePr>
        <p:xfrm>
          <a:off x="6457509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5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7509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471239"/>
              </p:ext>
            </p:extLst>
          </p:nvPr>
        </p:nvGraphicFramePr>
        <p:xfrm>
          <a:off x="6457509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7509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70050"/>
              </p:ext>
            </p:extLst>
          </p:nvPr>
        </p:nvGraphicFramePr>
        <p:xfrm>
          <a:off x="6457509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57509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818031"/>
              </p:ext>
            </p:extLst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4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93202"/>
              </p:ext>
            </p:extLst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5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5321"/>
              </p:ext>
            </p:extLst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6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809449"/>
              </p:ext>
            </p:extLst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7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376830"/>
              </p:ext>
            </p:extLst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8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09646" y="3215287"/>
            <a:ext cx="117089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13774" y="4087262"/>
            <a:ext cx="13552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Av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99591" y="4741916"/>
            <a:ext cx="23519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8379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8027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143285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0150" y="0"/>
            <a:ext cx="2211485" cy="3429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305" y="3429000"/>
            <a:ext cx="3775278" cy="3429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4710223" y="3040912"/>
            <a:ext cx="11802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25415" y="1714500"/>
            <a:ext cx="137473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949191" y="5875119"/>
            <a:ext cx="1631216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610600" y="4285055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014652" y="4699259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56889" y="1677687"/>
            <a:ext cx="143404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23689" y="2483338"/>
            <a:ext cx="134254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720852" y="2685359"/>
            <a:ext cx="45720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188535" y="4979089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42671" y="1684597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74227" y="2216974"/>
            <a:ext cx="14340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208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1780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3852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7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3340" y="3868526"/>
            <a:ext cx="4519827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2347" y="2216974"/>
            <a:ext cx="605492" cy="15558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188535" y="4979089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74227" y="2216974"/>
            <a:ext cx="14340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33271" y="2013056"/>
            <a:ext cx="175945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157582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5185" y="1537573"/>
            <a:ext cx="5968529" cy="3488274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1775189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79" y="3429000"/>
            <a:ext cx="3559819" cy="12488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712" y="5288946"/>
            <a:ext cx="7978576" cy="12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整體優化結果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CB793AD-9480-4876-989D-3BB3E01B9EE4}"/>
              </a:ext>
            </a:extLst>
          </p:cNvPr>
          <p:cNvCxnSpPr/>
          <p:nvPr/>
        </p:nvCxnSpPr>
        <p:spPr>
          <a:xfrm>
            <a:off x="5884433" y="556529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整體優化結果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58E44A-CFB8-4DF4-B850-439223355DE0}"/>
              </a:ext>
            </a:extLst>
          </p:cNvPr>
          <p:cNvCxnSpPr/>
          <p:nvPr/>
        </p:nvCxnSpPr>
        <p:spPr>
          <a:xfrm flipV="1">
            <a:off x="5070437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上層筋優化結果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86.0%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8457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104.4%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8409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635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0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上層筋優化結果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86.0%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8457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104.4%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8409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635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94.9%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35BBBD8-CF1A-4BC6-BA0D-B4F9090D5726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2CE62B-1E11-4368-8CAB-5D24026FF2D3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E7A0BD7-BB69-4D9B-8DEB-344C26FABFCC}"/>
              </a:ext>
            </a:extLst>
          </p:cNvPr>
          <p:cNvCxnSpPr/>
          <p:nvPr/>
        </p:nvCxnSpPr>
        <p:spPr>
          <a:xfrm flipV="1">
            <a:off x="9468522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ED82FBC-DF01-4DB3-A171-EA22FD364A03}"/>
              </a:ext>
            </a:extLst>
          </p:cNvPr>
          <p:cNvCxnSpPr/>
          <p:nvPr/>
        </p:nvCxnSpPr>
        <p:spPr>
          <a:xfrm flipV="1">
            <a:off x="9448799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84AB524-7280-4B36-8079-0FB6318D1630}"/>
              </a:ext>
            </a:extLst>
          </p:cNvPr>
          <p:cNvCxnSpPr/>
          <p:nvPr/>
        </p:nvCxnSpPr>
        <p:spPr>
          <a:xfrm flipV="1">
            <a:off x="5102709" y="3932250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/>
              <a:t>下層筋優化結果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89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6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77669" y="1709140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22400" y="1731756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65230" y="5124894"/>
            <a:ext cx="651781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792271" y="5372109"/>
            <a:ext cx="651780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2698063" y="4661556"/>
            <a:ext cx="1031693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Smaller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8864624" y="4901645"/>
            <a:ext cx="92429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Bigger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7449" y="2218277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大梁鋼筋配置標準圖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/>
              <a:t>箍筋優化結果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93.9%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6886299" y="4681573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Cut-Off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6890648" y="1868645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90648" y="2814398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86300" y="373935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9510" y="2611923"/>
            <a:ext cx="4292490" cy="246038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510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510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976" y="3842117"/>
            <a:ext cx="4825763" cy="5274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02D910-5C8F-44A6-8172-0D5EF7920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669" y="4778395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6874036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462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6886299" y="4681573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Cut-Off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6890648" y="1868645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90648" y="2814398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86300" y="373935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9510" y="2611923"/>
            <a:ext cx="4292490" cy="246038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510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510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976" y="3842117"/>
            <a:ext cx="4825763" cy="5274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02D910-5C8F-44A6-8172-0D5EF7920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669" y="4778395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6874036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462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100.1%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A10E45-F6E6-49DF-9CE8-DA5373D23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7" y="1905400"/>
            <a:ext cx="4923450" cy="527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835" y="1905400"/>
            <a:ext cx="4923450" cy="3574600"/>
          </a:xfrm>
          <a:prstGeom prst="rect">
            <a:avLst/>
          </a:prstGeom>
        </p:spPr>
      </p:pic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185093DC-E2E7-442C-9BD9-28240B1FA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12306"/>
              </p:ext>
            </p:extLst>
          </p:nvPr>
        </p:nvGraphicFramePr>
        <p:xfrm>
          <a:off x="-152865" y="3316045"/>
          <a:ext cx="5981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0BFD92F6-6845-41E7-8798-D3E6AAA71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464" y="217273"/>
            <a:ext cx="6134775" cy="1670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0FEF833-A7B2-4A25-9339-AE743F4BC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665" y="2745333"/>
            <a:ext cx="3604669" cy="13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C849A3-49B5-44E6-A17E-1FFFD7FE2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096429-54D2-4A44-9B8A-CF6680C3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43" y="2554883"/>
            <a:ext cx="3692588" cy="174823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251994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65" y="1007638"/>
            <a:ext cx="4800507" cy="4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34826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186929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 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17003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07204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866136" y="1421305"/>
            <a:ext cx="2770950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2739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 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072042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3251611" y="1421305"/>
            <a:ext cx="1680549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2364098" y="2778369"/>
                <a:ext cx="6906571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2778369"/>
                <a:ext cx="6906571" cy="1029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364098" y="4073769"/>
                <a:ext cx="6736652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4073769"/>
                <a:ext cx="6736652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2364098" y="1637079"/>
                <a:ext cx="5168273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1637079"/>
                <a:ext cx="5168273" cy="1029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2364098" y="5259222"/>
                <a:ext cx="6674135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5259222"/>
                <a:ext cx="6674135" cy="1029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32243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3259496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818864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98156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81348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65247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96782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30326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78871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12338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21324" y="21266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104888" y="213630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62" y="3201900"/>
            <a:ext cx="6096000" cy="3438319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816946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302536" y="550560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7894431" y="1063256"/>
            <a:ext cx="0" cy="4997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27" y="435935"/>
            <a:ext cx="3651904" cy="154979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226" y="254906"/>
            <a:ext cx="3646968" cy="173292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0" y="1728500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28499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010" y="3440133"/>
            <a:ext cx="895238" cy="19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18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037874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347733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20912"/>
              </p:ext>
            </p:extLst>
          </p:nvPr>
        </p:nvGraphicFramePr>
        <p:xfrm>
          <a:off x="4221671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Equation" r:id="rId6" imgW="1612800" imgH="787320" progId="Equation.DSMT4">
                  <p:embed/>
                </p:oleObj>
              </mc:Choice>
              <mc:Fallback>
                <p:oleObj name="Equation" r:id="rId6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21671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14" name="矩形 13"/>
          <p:cNvSpPr/>
          <p:nvPr/>
        </p:nvSpPr>
        <p:spPr>
          <a:xfrm>
            <a:off x="7549118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5604735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5483472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5314106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5174428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D331BB-AE46-49D1-B0D8-0266D14A48B2}"/>
              </a:ext>
            </a:extLst>
          </p:cNvPr>
          <p:cNvSpPr txBox="1"/>
          <p:nvPr/>
        </p:nvSpPr>
        <p:spPr>
          <a:xfrm>
            <a:off x="4871946" y="1011265"/>
            <a:ext cx="188769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DBEEC7-D29A-46B4-A81E-1296E287A0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03" y="2138632"/>
            <a:ext cx="5470500" cy="410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A08FE6-A02F-4638-8727-4A97E383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689" y="2138632"/>
            <a:ext cx="5470500" cy="4102000"/>
          </a:xfrm>
          <a:prstGeom prst="rect">
            <a:avLst/>
          </a:prstGeom>
        </p:spPr>
      </p:pic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072678"/>
              </p:ext>
            </p:extLst>
          </p:nvPr>
        </p:nvGraphicFramePr>
        <p:xfrm>
          <a:off x="8312448" y="36392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12448" y="36392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1" name="Equation" r:id="rId7" imgW="888840" imgH="241200" progId="Equation.DSMT4">
                  <p:embed/>
                </p:oleObj>
              </mc:Choice>
              <mc:Fallback>
                <p:oleObj name="Equation" r:id="rId7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602856"/>
              </p:ext>
            </p:extLst>
          </p:nvPr>
        </p:nvGraphicFramePr>
        <p:xfrm>
          <a:off x="2545969" y="38805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2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5969" y="38805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618890"/>
              </p:ext>
            </p:extLst>
          </p:nvPr>
        </p:nvGraphicFramePr>
        <p:xfrm>
          <a:off x="2191544" y="279159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1544" y="279159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11E20C-B538-40D5-A7F7-B322E6EB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6608" y="2140879"/>
            <a:ext cx="5470500" cy="4102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109EA8C-E2ED-4E79-84C4-EF632AE69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38882A-D5B5-424F-B9E9-316DE9B3D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1196C2C8-89C8-4C29-A314-F165676A7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590503"/>
              </p:ext>
            </p:extLst>
          </p:nvPr>
        </p:nvGraphicFramePr>
        <p:xfrm>
          <a:off x="8839275" y="370860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name="Equation" r:id="rId4" imgW="1002960" imgH="241200" progId="Equation.DSMT4">
                  <p:embed/>
                </p:oleObj>
              </mc:Choice>
              <mc:Fallback>
                <p:oleObj name="Equation" r:id="rId4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39275" y="370860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008CFA19-70CC-4F05-8C90-60DBBBFD7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34143"/>
              </p:ext>
            </p:extLst>
          </p:nvPr>
        </p:nvGraphicFramePr>
        <p:xfrm>
          <a:off x="9404425" y="2740512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4425" y="2740512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C2221E2E-1333-404B-AE3B-36E809A5A699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5D89BE2-A97D-42CE-9E8B-99C66DF8B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2786404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206B84-FD36-4F63-BAC8-E27EC3B73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85022B-9FF9-45CB-9378-CFBD0FB5F4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034" y="2139666"/>
            <a:ext cx="5470500" cy="4102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8BC1DA-E8CB-4DCD-A9E1-94C307B3BF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5740" y="2138632"/>
            <a:ext cx="5470500" cy="4102000"/>
          </a:xfrm>
          <a:prstGeom prst="rect">
            <a:avLst/>
          </a:prstGeom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C860C80-2E23-4A2E-A6D3-119ABF421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857179"/>
              </p:ext>
            </p:extLst>
          </p:nvPr>
        </p:nvGraphicFramePr>
        <p:xfrm>
          <a:off x="9649680" y="432619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ED44BC8-2109-46F8-9FE4-71F2A4B2EC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49680" y="432619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E05E638E-E3C2-4250-A090-E491F6757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01339"/>
              </p:ext>
            </p:extLst>
          </p:nvPr>
        </p:nvGraphicFramePr>
        <p:xfrm>
          <a:off x="9668448" y="937664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52763E8D-D8C1-44DB-81FA-75BC4D7206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68448" y="937664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65B8F387-CC75-46F7-83DF-8E12C96951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945541"/>
              </p:ext>
            </p:extLst>
          </p:nvPr>
        </p:nvGraphicFramePr>
        <p:xfrm>
          <a:off x="8001000" y="660400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Equation" r:id="rId9" imgW="609480" imgH="241200" progId="Equation.DSMT4">
                  <p:embed/>
                </p:oleObj>
              </mc:Choice>
              <mc:Fallback>
                <p:oleObj name="Equation" r:id="rId9" imgW="609480" imgH="24120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F46AF5C5-5F79-4F92-9190-B1757499E9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01000" y="660400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41EBC28-E812-401C-B3E9-045ABD2A6451}"/>
              </a:ext>
            </a:extLst>
          </p:cNvPr>
          <p:cNvCxnSpPr/>
          <p:nvPr/>
        </p:nvCxnSpPr>
        <p:spPr>
          <a:xfrm>
            <a:off x="8798092" y="781050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7D512D-1CB2-4AE5-BB70-2A84374A3855}"/>
              </a:ext>
            </a:extLst>
          </p:cNvPr>
          <p:cNvSpPr txBox="1"/>
          <p:nvPr/>
        </p:nvSpPr>
        <p:spPr>
          <a:xfrm>
            <a:off x="6755802" y="965251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BAC5B94-D221-4F0F-9A1D-E7FCAA0D537F}"/>
              </a:ext>
            </a:extLst>
          </p:cNvPr>
          <p:cNvSpPr txBox="1"/>
          <p:nvPr/>
        </p:nvSpPr>
        <p:spPr>
          <a:xfrm>
            <a:off x="2746505" y="1569763"/>
            <a:ext cx="95955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A74F36-DB12-4D77-97A6-5F564341B966}"/>
              </a:ext>
            </a:extLst>
          </p:cNvPr>
          <p:cNvSpPr txBox="1"/>
          <p:nvPr/>
        </p:nvSpPr>
        <p:spPr>
          <a:xfrm>
            <a:off x="8476364" y="1567725"/>
            <a:ext cx="10092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5D89BE2-A97D-42CE-9E8B-99C66DF8B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206B84-FD36-4F63-BAC8-E27EC3B73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C860C80-2E23-4A2E-A6D3-119ABF421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672138"/>
              </p:ext>
            </p:extLst>
          </p:nvPr>
        </p:nvGraphicFramePr>
        <p:xfrm>
          <a:off x="9649680" y="432619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Equation" r:id="rId3" imgW="1002960" imgH="241200" progId="Equation.DSMT4">
                  <p:embed/>
                </p:oleObj>
              </mc:Choice>
              <mc:Fallback>
                <p:oleObj name="Equation" r:id="rId3" imgW="1002960" imgH="24120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FC860C80-2E23-4A2E-A6D3-119ABF421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49680" y="432619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E05E638E-E3C2-4250-A090-E491F6757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724572"/>
              </p:ext>
            </p:extLst>
          </p:nvPr>
        </p:nvGraphicFramePr>
        <p:xfrm>
          <a:off x="9668448" y="937664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E05E638E-E3C2-4250-A090-E491F6757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68448" y="937664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65B8F387-CC75-46F7-83DF-8E12C96951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1000" y="660400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Equation" r:id="rId7" imgW="609480" imgH="241200" progId="Equation.DSMT4">
                  <p:embed/>
                </p:oleObj>
              </mc:Choice>
              <mc:Fallback>
                <p:oleObj name="Equation" r:id="rId7" imgW="609480" imgH="24120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65B8F387-CC75-46F7-83DF-8E12C96951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1000" y="660400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41EBC28-E812-401C-B3E9-045ABD2A6451}"/>
              </a:ext>
            </a:extLst>
          </p:cNvPr>
          <p:cNvCxnSpPr/>
          <p:nvPr/>
        </p:nvCxnSpPr>
        <p:spPr>
          <a:xfrm>
            <a:off x="8798092" y="781050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B28241-C9CE-410F-9A3D-B34D442BAE52}"/>
              </a:ext>
            </a:extLst>
          </p:cNvPr>
          <p:cNvSpPr txBox="1"/>
          <p:nvPr/>
        </p:nvSpPr>
        <p:spPr>
          <a:xfrm>
            <a:off x="2746505" y="1569763"/>
            <a:ext cx="95955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C447AB-E2AC-4AE0-8233-DD54BF0F435D}"/>
              </a:ext>
            </a:extLst>
          </p:cNvPr>
          <p:cNvSpPr txBox="1"/>
          <p:nvPr/>
        </p:nvSpPr>
        <p:spPr>
          <a:xfrm>
            <a:off x="8476364" y="1567725"/>
            <a:ext cx="10092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7D512D-1CB2-4AE5-BB70-2A84374A3855}"/>
              </a:ext>
            </a:extLst>
          </p:cNvPr>
          <p:cNvSpPr txBox="1"/>
          <p:nvPr/>
        </p:nvSpPr>
        <p:spPr>
          <a:xfrm>
            <a:off x="6755802" y="965251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389948A-7EE1-476C-BE26-3486BA2807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219" y="2139802"/>
            <a:ext cx="5470500" cy="4102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2B8266C-32A2-4B25-A6CA-26D90A2EA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5739" y="2134007"/>
            <a:ext cx="5470500" cy="4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4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75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170125"/>
            <a:ext cx="6096000" cy="3217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0127"/>
            <a:ext cx="6096000" cy="3215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391087"/>
            <a:ext cx="6096001" cy="3381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3432488"/>
            <a:ext cx="6096001" cy="326602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8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C09F5D8-A59F-456C-8700-730428B7046F}"/>
              </a:ext>
            </a:extLst>
          </p:cNvPr>
          <p:cNvSpPr txBox="1"/>
          <p:nvPr/>
        </p:nvSpPr>
        <p:spPr>
          <a:xfrm>
            <a:off x="3517751" y="2743200"/>
            <a:ext cx="1118255" cy="428066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更新圖片</a:t>
            </a: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1311128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368893" y="2509758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28F2ECA-A911-4638-9745-29AA10068D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66582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3653C1-D3F6-4F8E-84AF-78D29BED3F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66582"/>
            <a:ext cx="6095238" cy="457142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188769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50504F2-541E-4363-8138-1F34B8C848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66159"/>
            <a:ext cx="6095238" cy="45714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AA93F1-08E6-4F85-980C-E3977AD50D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66268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188769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572" y="3429001"/>
            <a:ext cx="6689822" cy="3429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42" y="0"/>
            <a:ext cx="6580720" cy="34289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44011" y="1775638"/>
            <a:ext cx="5331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4700" y="4662910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6FD0D8-DEE4-45F7-AB9B-6A49DE68885C}"/>
              </a:ext>
            </a:extLst>
          </p:cNvPr>
          <p:cNvSpPr txBox="1"/>
          <p:nvPr/>
        </p:nvSpPr>
        <p:spPr>
          <a:xfrm>
            <a:off x="3517751" y="2743200"/>
            <a:ext cx="1118255" cy="428066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更新圖片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282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283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</p:spTree>
    <p:extLst>
      <p:ext uri="{BB962C8B-B14F-4D97-AF65-F5344CB8AC3E}">
        <p14:creationId xmlns:p14="http://schemas.microsoft.com/office/powerpoint/2010/main" val="31506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23D02F4-DC95-4336-A84D-C4CF4365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669203"/>
            <a:ext cx="6095238" cy="45714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409B37-1D3E-4F96-A4DB-57320A564A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7" y="1669202"/>
            <a:ext cx="6095238" cy="4571429"/>
          </a:xfrm>
          <a:prstGeom prst="rect">
            <a:avLst/>
          </a:prstGeo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00570D-3578-4110-9B46-D2C30639F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A75A77-F181-42F1-A2AC-D6E3EACB4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097596-C96D-446A-AB93-FEE30F8E3E86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45A08B-0BC7-4CE6-A02B-4CF9978DB82A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7957DE-79D7-4063-AE70-B459DF83016E}"/>
              </a:ext>
            </a:extLst>
          </p:cNvPr>
          <p:cNvSpPr txBox="1"/>
          <p:nvPr/>
        </p:nvSpPr>
        <p:spPr>
          <a:xfrm>
            <a:off x="1754862" y="928625"/>
            <a:ext cx="188769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6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66582"/>
            <a:ext cx="6095238" cy="45714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66583"/>
            <a:ext cx="6095238" cy="457142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188769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93.6%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D59A2F-61C1-407E-A681-24E7C042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0" y="2028365"/>
            <a:ext cx="5470500" cy="410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A9B0B6-A45C-4428-9E46-E60A17852188}"/>
              </a:ext>
            </a:extLst>
          </p:cNvPr>
          <p:cNvSpPr/>
          <p:nvPr/>
        </p:nvSpPr>
        <p:spPr>
          <a:xfrm>
            <a:off x="3080544" y="36652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Ra=1.54</a:t>
            </a:r>
          </a:p>
          <a:p>
            <a:r>
              <a:rPr lang="zh-TW" altLang="en-US" dirty="0"/>
              <a:t>R=1.72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3FA745-D58E-44CA-B192-F90D8336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7850"/>
            <a:ext cx="5470500" cy="4102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84D59A1-64FC-4D9E-831F-F5F953B8D564}"/>
              </a:ext>
            </a:extLst>
          </p:cNvPr>
          <p:cNvSpPr txBox="1"/>
          <p:nvPr/>
        </p:nvSpPr>
        <p:spPr>
          <a:xfrm>
            <a:off x="7541111" y="3429000"/>
            <a:ext cx="1889363" cy="11660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inverted_triangle</a:t>
            </a: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Ra=1.51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R=1.69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620886-04ED-4B4A-9A8A-F48BA8E85C34}"/>
              </a:ext>
            </a:extLst>
          </p:cNvPr>
          <p:cNvSpPr txBox="1"/>
          <p:nvPr/>
        </p:nvSpPr>
        <p:spPr>
          <a:xfrm>
            <a:off x="2366680" y="934706"/>
            <a:ext cx="21906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 12m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E843359-BCD7-421B-BB5F-213F071F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71" y="1797548"/>
            <a:ext cx="5470500" cy="4102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1414130" y="2243470"/>
            <a:ext cx="11070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 Multi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46978" y="1011265"/>
            <a:ext cx="67743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MMC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CAF2F8-1C00-4BF0-AF03-5FE5C1017267}"/>
              </a:ext>
            </a:extLst>
          </p:cNvPr>
          <p:cNvSpPr/>
          <p:nvPr/>
        </p:nvSpPr>
        <p:spPr>
          <a:xfrm>
            <a:off x="7824395" y="342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mmc</a:t>
            </a:r>
          </a:p>
          <a:p>
            <a:r>
              <a:rPr lang="zh-TW" altLang="en-US" dirty="0"/>
              <a:t>Ra=1.81</a:t>
            </a:r>
          </a:p>
          <a:p>
            <a:r>
              <a:rPr lang="zh-TW" altLang="en-US" dirty="0"/>
              <a:t>R=2.05</a:t>
            </a:r>
          </a:p>
        </p:txBody>
      </p:sp>
    </p:spTree>
    <p:extLst>
      <p:ext uri="{BB962C8B-B14F-4D97-AF65-F5344CB8AC3E}">
        <p14:creationId xmlns:p14="http://schemas.microsoft.com/office/powerpoint/2010/main" val="69996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788B47-0465-493E-B2B6-399814FD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6" y="2844105"/>
            <a:ext cx="5470500" cy="410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7AAD7C-1EDF-4339-ADCD-705A1AD1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66" y="2215480"/>
            <a:ext cx="5470500" cy="410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8E4799F-F698-4970-99B0-8BC8C767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252" y="2436912"/>
            <a:ext cx="5470500" cy="410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B7694E-AFC0-4778-805B-857F45EA097E}"/>
              </a:ext>
            </a:extLst>
          </p:cNvPr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Ra =</a:t>
            </a:r>
          </a:p>
          <a:p>
            <a:endParaRPr lang="en-US" altLang="zh-TW" dirty="0"/>
          </a:p>
          <a:p>
            <a:r>
              <a:rPr lang="en-US" altLang="zh-TW" dirty="0"/>
              <a:t>    1.5765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 =</a:t>
            </a:r>
          </a:p>
          <a:p>
            <a:endParaRPr lang="en-US" altLang="zh-TW" dirty="0"/>
          </a:p>
          <a:p>
            <a:r>
              <a:rPr lang="en-US" altLang="zh-TW" dirty="0"/>
              <a:t>    1.7719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D18D3C-1DE5-4FB1-868D-23561A0835F6}"/>
              </a:ext>
            </a:extLst>
          </p:cNvPr>
          <p:cNvSpPr txBox="1"/>
          <p:nvPr/>
        </p:nvSpPr>
        <p:spPr>
          <a:xfrm>
            <a:off x="3281082" y="1613647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13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ACE407B-2074-4AB0-8FF2-181A5676A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ABF4E13-3610-4B7D-82F4-46C12AD60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37878B-2790-436C-BD18-2F7D4A5D670B}"/>
              </a:ext>
            </a:extLst>
          </p:cNvPr>
          <p:cNvSpPr txBox="1"/>
          <p:nvPr/>
        </p:nvSpPr>
        <p:spPr>
          <a:xfrm>
            <a:off x="1414130" y="2243470"/>
            <a:ext cx="11070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 Multi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3DD8A0-350A-457C-AD2C-D81C77E3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0" y="1905124"/>
            <a:ext cx="5470500" cy="4102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3C51F8-A99C-4E02-A977-5F1E5A66C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83" y="1528607"/>
            <a:ext cx="5470500" cy="4102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266DD8-A8C2-4788-9694-FFEF461B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09" y="1641562"/>
            <a:ext cx="5470500" cy="4102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76DB2A8-8CD3-4E36-99AC-CB977C0E9AFB}"/>
              </a:ext>
            </a:extLst>
          </p:cNvPr>
          <p:cNvSpPr txBox="1"/>
          <p:nvPr/>
        </p:nvSpPr>
        <p:spPr>
          <a:xfrm>
            <a:off x="6096000" y="660400"/>
            <a:ext cx="62613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BDFDBC-CEC6-486E-8E10-FA3181B3178D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  <a:p>
            <a:r>
              <a:rPr lang="zh-TW" altLang="en-US" dirty="0"/>
              <a:t>Ra =</a:t>
            </a:r>
          </a:p>
          <a:p>
            <a:endParaRPr lang="zh-TW" altLang="en-US" dirty="0"/>
          </a:p>
          <a:p>
            <a:r>
              <a:rPr lang="zh-TW" altLang="en-US" dirty="0"/>
              <a:t>    1.5498</a:t>
            </a:r>
          </a:p>
          <a:p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R =</a:t>
            </a:r>
          </a:p>
          <a:p>
            <a:endParaRPr lang="zh-TW" altLang="en-US" dirty="0"/>
          </a:p>
          <a:p>
            <a:r>
              <a:rPr lang="zh-TW" altLang="en-US" dirty="0"/>
              <a:t>    1.7449</a:t>
            </a:r>
          </a:p>
        </p:txBody>
      </p:sp>
    </p:spTree>
    <p:extLst>
      <p:ext uri="{BB962C8B-B14F-4D97-AF65-F5344CB8AC3E}">
        <p14:creationId xmlns:p14="http://schemas.microsoft.com/office/powerpoint/2010/main" val="45879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Area of flexural reinforcement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1444" y="1613318"/>
            <a:ext cx="5349509" cy="401213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9963452" y="2803416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93900" y="4354758"/>
            <a:ext cx="1186543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1761" y="3429000"/>
            <a:ext cx="4566904" cy="34251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954" y="52"/>
            <a:ext cx="4568400" cy="3426301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962454" y="2526896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6179393" y="2537536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11232</TotalTime>
  <Words>1034</Words>
  <Application>Microsoft Office PowerPoint</Application>
  <PresentationFormat>寬螢幕</PresentationFormat>
  <Paragraphs>506</Paragraphs>
  <Slides>63</Slides>
  <Notes>28</Notes>
  <HiddenSlides>4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63</vt:i4>
      </vt:variant>
    </vt:vector>
  </HeadingPairs>
  <TitlesOfParts>
    <vt:vector size="71" baseType="lpstr">
      <vt:lpstr>Arial</vt:lpstr>
      <vt:lpstr>Calibri</vt:lpstr>
      <vt:lpstr>Cambria Math</vt:lpstr>
      <vt:lpstr>Segoe UI</vt:lpstr>
      <vt:lpstr>Segoe UI Light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bohao6</cp:lastModifiedBy>
  <cp:revision>595</cp:revision>
  <dcterms:created xsi:type="dcterms:W3CDTF">2015-10-12T10:51:44Z</dcterms:created>
  <dcterms:modified xsi:type="dcterms:W3CDTF">2019-05-21T02:54:19Z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